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32"/>
  </p:notesMasterIdLst>
  <p:sldIdLst>
    <p:sldId id="320" r:id="rId2"/>
    <p:sldId id="321" r:id="rId3"/>
    <p:sldId id="261" r:id="rId4"/>
    <p:sldId id="258" r:id="rId5"/>
    <p:sldId id="322" r:id="rId6"/>
    <p:sldId id="323" r:id="rId7"/>
    <p:sldId id="299" r:id="rId8"/>
    <p:sldId id="317" r:id="rId9"/>
    <p:sldId id="324" r:id="rId10"/>
    <p:sldId id="296" r:id="rId11"/>
    <p:sldId id="297" r:id="rId12"/>
    <p:sldId id="298" r:id="rId13"/>
    <p:sldId id="263" r:id="rId14"/>
    <p:sldId id="280" r:id="rId15"/>
    <p:sldId id="288" r:id="rId16"/>
    <p:sldId id="289" r:id="rId17"/>
    <p:sldId id="290" r:id="rId18"/>
    <p:sldId id="291" r:id="rId19"/>
    <p:sldId id="300" r:id="rId20"/>
    <p:sldId id="315" r:id="rId21"/>
    <p:sldId id="318" r:id="rId22"/>
    <p:sldId id="309" r:id="rId23"/>
    <p:sldId id="265" r:id="rId24"/>
    <p:sldId id="273" r:id="rId25"/>
    <p:sldId id="302" r:id="rId26"/>
    <p:sldId id="325" r:id="rId27"/>
    <p:sldId id="295" r:id="rId28"/>
    <p:sldId id="271" r:id="rId29"/>
    <p:sldId id="316" r:id="rId30"/>
    <p:sldId id="26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6D1D31-D2BD-4113-B17D-D93376B260FD}">
          <p14:sldIdLst>
            <p14:sldId id="320"/>
            <p14:sldId id="321"/>
          </p14:sldIdLst>
        </p14:section>
        <p14:section name="01" id="{09E45D0D-6DF0-451E-9C0D-8B4EDA83CA6A}">
          <p14:sldIdLst>
            <p14:sldId id="261"/>
            <p14:sldId id="258"/>
            <p14:sldId id="322"/>
            <p14:sldId id="323"/>
            <p14:sldId id="299"/>
            <p14:sldId id="317"/>
            <p14:sldId id="324"/>
            <p14:sldId id="296"/>
            <p14:sldId id="297"/>
            <p14:sldId id="298"/>
          </p14:sldIdLst>
        </p14:section>
        <p14:section name="02" id="{7ED9A208-6156-4C17-AF8D-D869597D7F70}">
          <p14:sldIdLst>
            <p14:sldId id="263"/>
            <p14:sldId id="280"/>
            <p14:sldId id="288"/>
            <p14:sldId id="289"/>
            <p14:sldId id="290"/>
            <p14:sldId id="291"/>
            <p14:sldId id="300"/>
            <p14:sldId id="315"/>
            <p14:sldId id="318"/>
            <p14:sldId id="309"/>
          </p14:sldIdLst>
        </p14:section>
        <p14:section name="03" id="{EAB14B99-D7E7-4521-8039-093AE5239E2F}">
          <p14:sldIdLst>
            <p14:sldId id="265"/>
            <p14:sldId id="273"/>
            <p14:sldId id="302"/>
            <p14:sldId id="325"/>
          </p14:sldIdLst>
        </p14:section>
        <p14:section name="04" id="{3B8647F4-A536-4A61-A42E-3C61E4804EF2}">
          <p14:sldIdLst>
            <p14:sldId id="295"/>
            <p14:sldId id="271"/>
            <p14:sldId id="31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orient="horz" pos="1071" userDrawn="1">
          <p15:clr>
            <a:srgbClr val="A4A3A4"/>
          </p15:clr>
        </p15:guide>
        <p15:guide id="3" orient="horz" pos="1026" userDrawn="1">
          <p15:clr>
            <a:srgbClr val="A4A3A4"/>
          </p15:clr>
        </p15:guide>
        <p15:guide id="4" pos="3840">
          <p15:clr>
            <a:srgbClr val="A4A3A4"/>
          </p15:clr>
        </p15:guide>
        <p15:guide id="5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  <a:srgbClr val="C55A11"/>
    <a:srgbClr val="002060"/>
    <a:srgbClr val="FFFFFF"/>
    <a:srgbClr val="000000"/>
    <a:srgbClr val="D0CECE"/>
    <a:srgbClr val="00002F"/>
    <a:srgbClr val="8DBABD"/>
    <a:srgbClr val="634EEA"/>
    <a:srgbClr val="B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F4E02-82AD-497D-92A4-999B2C4E59F7}" v="154" dt="2020-11-24T10:58:35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36" y="54"/>
      </p:cViewPr>
      <p:guideLst>
        <p:guide orient="horz" pos="981"/>
        <p:guide orient="horz" pos="1071"/>
        <p:guide orient="horz" pos="1026"/>
        <p:guide pos="3840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DBD8534-AB71-46F9-8953-7ED7E0D9A01F}"/>
              </a:ext>
            </a:extLst>
          </p:cNvPr>
          <p:cNvCxnSpPr/>
          <p:nvPr userDrawn="1"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A102220-7F15-4451-B7F9-0437CCB673AE}"/>
              </a:ext>
            </a:extLst>
          </p:cNvPr>
          <p:cNvCxnSpPr/>
          <p:nvPr userDrawn="1"/>
        </p:nvCxnSpPr>
        <p:spPr>
          <a:xfrm>
            <a:off x="11227087" y="144941"/>
            <a:ext cx="200654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9778E4-D45C-40B5-9B7D-860389B5CD34}"/>
              </a:ext>
            </a:extLst>
          </p:cNvPr>
          <p:cNvCxnSpPr/>
          <p:nvPr userDrawn="1"/>
        </p:nvCxnSpPr>
        <p:spPr>
          <a:xfrm>
            <a:off x="11516603" y="144941"/>
            <a:ext cx="200654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4DE106-6DEC-47D8-A63E-38DCE3E641FD}"/>
              </a:ext>
            </a:extLst>
          </p:cNvPr>
          <p:cNvCxnSpPr/>
          <p:nvPr userDrawn="1"/>
        </p:nvCxnSpPr>
        <p:spPr>
          <a:xfrm>
            <a:off x="11806118" y="144941"/>
            <a:ext cx="200654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402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microsoft.com/office/2007/relationships/media" Target="../media/media2.m4a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8581" y="1915459"/>
            <a:ext cx="6054863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spc="-3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r>
              <a:rPr lang="ko-KR" altLang="en-US" sz="3300" spc="-3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</a:t>
            </a:r>
            <a:r>
              <a:rPr lang="ko-KR" altLang="en-US" sz="3300" spc="-300" dirty="0" smtClean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무역거래 자금세탁방지 </a:t>
            </a:r>
            <a:r>
              <a:rPr lang="ko-KR" altLang="en-US" sz="3300" spc="-3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솔루션</a:t>
            </a:r>
            <a:r>
              <a:rPr lang="en-US" altLang="ko-KR" sz="5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5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5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Anti-TBML </a:t>
            </a:r>
            <a:r>
              <a:rPr lang="ko-KR" altLang="en-US" sz="5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개발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4438839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하나금융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0273" y="5074503"/>
            <a:ext cx="307052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Mentor</a:t>
            </a:r>
          </a:p>
          <a:p>
            <a:pPr algn="ctr"/>
            <a:endParaRPr lang="en-US" altLang="ko-KR" sz="5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김신웅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기술사님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0807" y="3429000"/>
            <a:ext cx="19704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 </a:t>
            </a:r>
            <a:r>
              <a:rPr lang="ko-KR" altLang="en-US" sz="3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발표 </a:t>
            </a:r>
            <a:r>
              <a:rPr lang="en-US" altLang="ko-KR" sz="3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endParaRPr lang="ko-KR" altLang="en-US" sz="30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3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4" y="1723408"/>
            <a:ext cx="11147919" cy="45480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8732" y="1190991"/>
            <a:ext cx="247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및 기능 정의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F8AD763-DF74-40EE-8422-DEAF3B0CCA81}"/>
              </a:ext>
            </a:extLst>
          </p:cNvPr>
          <p:cNvCxnSpPr/>
          <p:nvPr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0859" y="465928"/>
            <a:ext cx="266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 </a:t>
            </a:r>
            <a:r>
              <a:rPr lang="en-US" altLang="ko-KR" sz="28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WBS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26522" y="989148"/>
            <a:ext cx="26218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1613" y="1006929"/>
            <a:ext cx="181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16798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615126" y="1190996"/>
            <a:ext cx="296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 및 백엔드 개발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A1033D-BB4B-41BF-A562-C0722CD28674}"/>
              </a:ext>
            </a:extLst>
          </p:cNvPr>
          <p:cNvGrpSpPr/>
          <p:nvPr/>
        </p:nvGrpSpPr>
        <p:grpSpPr>
          <a:xfrm>
            <a:off x="525563" y="1700213"/>
            <a:ext cx="11150500" cy="4580514"/>
            <a:chOff x="625894" y="1562254"/>
            <a:chExt cx="10953575" cy="48383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894" y="1562254"/>
              <a:ext cx="10886782" cy="34244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894" y="1904702"/>
              <a:ext cx="10953575" cy="4495936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01EF311-2C7C-421A-BB46-63F3F0963ACE}"/>
              </a:ext>
            </a:extLst>
          </p:cNvPr>
          <p:cNvCxnSpPr/>
          <p:nvPr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0859" y="465928"/>
            <a:ext cx="266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 </a:t>
            </a:r>
            <a:r>
              <a:rPr lang="en-US" altLang="ko-KR" sz="28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WBS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26522" y="989148"/>
            <a:ext cx="26218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11613" y="1006929"/>
            <a:ext cx="181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6952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63004" y="1194686"/>
            <a:ext cx="247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및 알고리즘 개발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29" y="1709839"/>
            <a:ext cx="11160234" cy="289426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4D98DBA-76C1-4880-B909-146856777B6A}"/>
              </a:ext>
            </a:extLst>
          </p:cNvPr>
          <p:cNvCxnSpPr/>
          <p:nvPr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0859" y="465928"/>
            <a:ext cx="266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 </a:t>
            </a:r>
            <a:r>
              <a:rPr lang="en-US" altLang="ko-KR" sz="28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WBS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26522" y="989148"/>
            <a:ext cx="26218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1613" y="1006929"/>
            <a:ext cx="181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8001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기술 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1061" y="465928"/>
            <a:ext cx="1651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AWS RDS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1109" y="1611135"/>
            <a:ext cx="690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Amazon Relational Database Service (RDS)</a:t>
            </a:r>
            <a:endParaRPr lang="ko-KR" altLang="en-US" sz="2800" spc="-15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26522" y="989148"/>
            <a:ext cx="19949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11614" y="1006929"/>
            <a:ext cx="17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1110" y="2201641"/>
            <a:ext cx="9701082" cy="116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AWS</a:t>
            </a:r>
            <a:r>
              <a:rPr lang="ko-KR" altLang="en-US" dirty="0"/>
              <a:t>에서 제공하는 </a:t>
            </a:r>
            <a:r>
              <a:rPr lang="ko-KR" altLang="en-US" b="1" dirty="0"/>
              <a:t>클라우드에서 관계형 데이터베이스를 쉽게 설치</a:t>
            </a:r>
            <a:r>
              <a:rPr lang="en-US" altLang="ko-KR" b="1" dirty="0"/>
              <a:t>, </a:t>
            </a:r>
            <a:r>
              <a:rPr lang="ko-KR" altLang="en-US" b="1" dirty="0"/>
              <a:t>운영 및 확장</a:t>
            </a:r>
            <a:r>
              <a:rPr lang="ko-KR" altLang="en-US" dirty="0"/>
              <a:t>할 수 있는 웹 서비스</a:t>
            </a:r>
            <a:endParaRPr lang="en-US" altLang="ko-KR" dirty="0"/>
          </a:p>
          <a:p>
            <a:r>
              <a:rPr lang="ko-KR" altLang="en-US" dirty="0"/>
              <a:t>애플리케이션 내에서 관계형 데이터베이스의 설정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스케일링을 단순케 하도록 설계됨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14" y="3381495"/>
            <a:ext cx="5636204" cy="30026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08914" y="3569396"/>
            <a:ext cx="482980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AWS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EC2</a:t>
            </a:r>
            <a:r>
              <a:rPr lang="ko-KR" altLang="en-US" dirty="0"/>
              <a:t>가 서비스되고 있고</a:t>
            </a:r>
            <a:r>
              <a:rPr lang="en-US" altLang="ko-KR" dirty="0"/>
              <a:t>,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RDS</a:t>
            </a:r>
            <a:r>
              <a:rPr lang="en-US" altLang="ko-KR" dirty="0"/>
              <a:t> </a:t>
            </a:r>
            <a:r>
              <a:rPr lang="ko-KR" altLang="en-US" dirty="0"/>
              <a:t>서비스가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EC2</a:t>
            </a:r>
            <a:r>
              <a:rPr lang="ko-KR" altLang="en-US" dirty="0"/>
              <a:t>와 연동되어 클라이언트가 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EC2</a:t>
            </a:r>
            <a:r>
              <a:rPr lang="ko-KR" altLang="en-US" b="1" dirty="0"/>
              <a:t>에 접속하여 데이터베이스 정보를 조회</a:t>
            </a:r>
            <a:r>
              <a:rPr lang="ko-KR" altLang="en-US" dirty="0"/>
              <a:t>하는 구조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6808914" y="4947481"/>
            <a:ext cx="492679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ko-KR" altLang="en-US" b="1" dirty="0">
                <a:solidFill>
                  <a:srgbClr val="002060"/>
                </a:solidFill>
              </a:rPr>
              <a:t>사용 목적</a:t>
            </a:r>
            <a:r>
              <a:rPr lang="en-US" altLang="ko-KR" dirty="0"/>
              <a:t>: </a:t>
            </a:r>
            <a:r>
              <a:rPr lang="ko-KR" altLang="en-US" b="1" u="sng" dirty="0"/>
              <a:t>원격 개발 환경에서 데이터베이스에 상시 접근할 수 있어야 해야 하기 때문</a:t>
            </a:r>
            <a:r>
              <a:rPr lang="ko-KR" altLang="en-US" dirty="0"/>
              <a:t>에</a:t>
            </a:r>
            <a:r>
              <a:rPr lang="en-US" altLang="ko-KR" dirty="0"/>
              <a:t>, </a:t>
            </a:r>
            <a:r>
              <a:rPr lang="ko-KR" altLang="en-US" dirty="0"/>
              <a:t>클라우드 환경에서 </a:t>
            </a:r>
            <a:r>
              <a:rPr lang="ko-KR" altLang="en-US" dirty="0" smtClean="0"/>
              <a:t>안정적으로 데이터베이스 </a:t>
            </a:r>
            <a:r>
              <a:rPr lang="ko-KR" altLang="en-US" dirty="0"/>
              <a:t>서비스를 제공하는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AWS RDS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A3F04C-350A-467A-9C7E-1646AC814C4D}"/>
              </a:ext>
            </a:extLst>
          </p:cNvPr>
          <p:cNvCxnSpPr/>
          <p:nvPr/>
        </p:nvCxnSpPr>
        <p:spPr>
          <a:xfrm>
            <a:off x="11227550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4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47399" y="1625505"/>
            <a:ext cx="69094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설계 </a:t>
            </a:r>
            <a:r>
              <a:rPr lang="en-US" altLang="ko-KR" sz="25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(MySQL)</a:t>
            </a:r>
            <a:endParaRPr lang="ko-KR" altLang="en-US" sz="2500" spc="-15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128" y="3761282"/>
            <a:ext cx="6447613" cy="20585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26870" y="5959621"/>
            <a:ext cx="33681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sanction </a:t>
            </a:r>
            <a:r>
              <a:rPr lang="ko-KR" altLang="en-US" sz="23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구조 </a:t>
            </a:r>
            <a:r>
              <a:rPr lang="en-US" altLang="ko-KR" sz="23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23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4343" y="465928"/>
            <a:ext cx="128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026522" y="989148"/>
            <a:ext cx="19949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1614" y="1006929"/>
            <a:ext cx="17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D73DDF-EF5E-41F8-99D4-513D3D358A98}"/>
              </a:ext>
            </a:extLst>
          </p:cNvPr>
          <p:cNvCxnSpPr/>
          <p:nvPr/>
        </p:nvCxnSpPr>
        <p:spPr>
          <a:xfrm>
            <a:off x="11227550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0452" y="2154892"/>
            <a:ext cx="9785578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en-US" altLang="ko-KR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Id, name, type, program</a:t>
            </a:r>
            <a:r>
              <a:rPr lang="ko-KR" altLang="en-US" dirty="0" smtClean="0"/>
              <a:t>으로 총 네 가지의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field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ype</a:t>
            </a:r>
            <a:r>
              <a:rPr lang="ko-KR" altLang="en-US" dirty="0" smtClean="0"/>
              <a:t>는 제재 대상의 종류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선박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인물 등</a:t>
            </a:r>
            <a:r>
              <a:rPr lang="en-US" altLang="ko-KR" dirty="0" smtClean="0"/>
              <a:t>),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program</a:t>
            </a:r>
            <a:r>
              <a:rPr lang="ko-KR" altLang="en-US" dirty="0" smtClean="0"/>
              <a:t>은 제재 프로그램의 명칭을 의미</a:t>
            </a:r>
            <a:endParaRPr lang="en-US" altLang="ko-KR" dirty="0"/>
          </a:p>
          <a:p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</a:t>
            </a:r>
            <a:r>
              <a:rPr lang="ko-KR" altLang="en-US" dirty="0" smtClean="0"/>
              <a:t>에 </a:t>
            </a:r>
            <a:r>
              <a:rPr lang="en-US" altLang="ko-KR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auto_increment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옵션</a:t>
            </a:r>
            <a:r>
              <a:rPr lang="ko-KR" altLang="en-US" dirty="0" smtClean="0"/>
              <a:t>을 적용하여 </a:t>
            </a:r>
            <a:r>
              <a:rPr lang="en-US" altLang="ko-KR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sanction list</a:t>
            </a:r>
            <a:r>
              <a:rPr lang="ko-KR" altLang="en-US" b="1" dirty="0" smtClean="0"/>
              <a:t>에 대한 </a:t>
            </a:r>
            <a:r>
              <a:rPr lang="en-US" altLang="ko-KR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index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관리에 용이</a:t>
            </a:r>
            <a:r>
              <a:rPr lang="ko-KR" altLang="en-US" dirty="0" smtClean="0"/>
              <a:t>하도록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55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214853" y="5410302"/>
            <a:ext cx="30275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MySQL Database &gt;</a:t>
            </a:r>
            <a:endParaRPr lang="ko-KR" altLang="en-US" sz="25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4" y="1683818"/>
            <a:ext cx="1689832" cy="1717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86" y="1820143"/>
            <a:ext cx="1301250" cy="1444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783" y="2223873"/>
            <a:ext cx="4451658" cy="307827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1749078">
            <a:off x="5064033" y="2611772"/>
            <a:ext cx="741263" cy="504202"/>
            <a:chOff x="5028950" y="2127902"/>
            <a:chExt cx="741263" cy="504202"/>
          </a:xfrm>
        </p:grpSpPr>
        <p:sp>
          <p:nvSpPr>
            <p:cNvPr id="7" name="갈매기형 수장 6"/>
            <p:cNvSpPr/>
            <p:nvPr/>
          </p:nvSpPr>
          <p:spPr>
            <a:xfrm>
              <a:off x="5028950" y="2127902"/>
              <a:ext cx="440360" cy="50420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5329853" y="2127902"/>
              <a:ext cx="440360" cy="50420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2667" y="3537013"/>
            <a:ext cx="38278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25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미국 재무부 </a:t>
            </a:r>
            <a:r>
              <a:rPr lang="en-US" altLang="ko-KR" sz="25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sanction </a:t>
            </a:r>
            <a:r>
              <a:rPr lang="en-US" altLang="ko-KR" sz="25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 &gt;</a:t>
            </a:r>
            <a:endParaRPr lang="ko-KR" altLang="en-US" sz="25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473" y="4691837"/>
            <a:ext cx="3207579" cy="129554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9199145">
            <a:off x="5061909" y="4317653"/>
            <a:ext cx="741263" cy="504202"/>
            <a:chOff x="5028950" y="4057827"/>
            <a:chExt cx="741263" cy="504202"/>
          </a:xfrm>
        </p:grpSpPr>
        <p:sp>
          <p:nvSpPr>
            <p:cNvPr id="29" name="갈매기형 수장 28"/>
            <p:cNvSpPr/>
            <p:nvPr/>
          </p:nvSpPr>
          <p:spPr>
            <a:xfrm>
              <a:off x="5028950" y="4057827"/>
              <a:ext cx="440360" cy="50420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5329853" y="4057827"/>
              <a:ext cx="440360" cy="50420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984343" y="465928"/>
            <a:ext cx="128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26522" y="989148"/>
            <a:ext cx="19949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11614" y="1006929"/>
            <a:ext cx="17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F965A0A-AC79-461E-A735-031397D46B8D}"/>
              </a:ext>
            </a:extLst>
          </p:cNvPr>
          <p:cNvCxnSpPr/>
          <p:nvPr/>
        </p:nvCxnSpPr>
        <p:spPr>
          <a:xfrm>
            <a:off x="11227550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07473" y="5987378"/>
            <a:ext cx="31881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en-US" altLang="ko-KR" sz="25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Django back-end &gt;</a:t>
            </a:r>
            <a:endParaRPr lang="ko-KR" altLang="en-US" sz="25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456" y="1398291"/>
            <a:ext cx="7439016" cy="17143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08" y="3389951"/>
            <a:ext cx="6551087" cy="29865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205325" y="5976366"/>
            <a:ext cx="2760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000" dirty="0"/>
              <a:t>&lt; Django</a:t>
            </a:r>
            <a:r>
              <a:rPr lang="ko-KR" altLang="en-US" sz="2000" dirty="0"/>
              <a:t>의 </a:t>
            </a:r>
            <a:r>
              <a:rPr lang="en-US" altLang="ko-KR" sz="2000" dirty="0"/>
              <a:t>settings.py&gt;</a:t>
            </a:r>
            <a:endParaRPr lang="ko-KR" altLang="en-US" sz="20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8001090" y="3399187"/>
            <a:ext cx="2202537" cy="2007277"/>
            <a:chOff x="8036054" y="3106453"/>
            <a:chExt cx="2395391" cy="218303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6054" y="3106453"/>
              <a:ext cx="2395391" cy="2183034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8036054" y="4197970"/>
              <a:ext cx="2395391" cy="3840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036054" y="4895850"/>
              <a:ext cx="460246" cy="266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881953" y="4752320"/>
            <a:ext cx="5053445" cy="210195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881953" y="5006305"/>
            <a:ext cx="578037" cy="166405"/>
          </a:xfrm>
          <a:prstGeom prst="rect">
            <a:avLst/>
          </a:prstGeom>
          <a:noFill/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꺾인 연결선 34"/>
          <p:cNvCxnSpPr>
            <a:stCxn id="16" idx="1"/>
            <a:endCxn id="18" idx="3"/>
          </p:cNvCxnSpPr>
          <p:nvPr/>
        </p:nvCxnSpPr>
        <p:spPr>
          <a:xfrm rot="10800000" flipV="1">
            <a:off x="6935398" y="4579378"/>
            <a:ext cx="1065692" cy="278040"/>
          </a:xfrm>
          <a:prstGeom prst="bentConnector3">
            <a:avLst/>
          </a:prstGeom>
          <a:ln>
            <a:solidFill>
              <a:srgbClr val="41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7" idx="1"/>
            <a:endCxn id="33" idx="3"/>
          </p:cNvCxnSpPr>
          <p:nvPr/>
        </p:nvCxnSpPr>
        <p:spPr>
          <a:xfrm rot="10800000">
            <a:off x="2459990" y="5089509"/>
            <a:ext cx="5541100" cy="77625"/>
          </a:xfrm>
          <a:prstGeom prst="bentConnector3">
            <a:avLst/>
          </a:prstGeom>
          <a:ln>
            <a:solidFill>
              <a:srgbClr val="41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12715" y="911702"/>
            <a:ext cx="2026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en-US" altLang="ko-KR" sz="2000" dirty="0"/>
              <a:t>&lt; AWS RDS &gt;</a:t>
            </a:r>
            <a:endParaRPr lang="ko-KR" alt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984343" y="465928"/>
            <a:ext cx="128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026522" y="989148"/>
            <a:ext cx="199497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11614" y="1006929"/>
            <a:ext cx="17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770A26-29F9-49D5-826C-65400309F944}"/>
              </a:ext>
            </a:extLst>
          </p:cNvPr>
          <p:cNvCxnSpPr/>
          <p:nvPr/>
        </p:nvCxnSpPr>
        <p:spPr>
          <a:xfrm>
            <a:off x="11227550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94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655782"/>
            <a:ext cx="10251283" cy="28342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60"/>
          <a:stretch/>
        </p:blipFill>
        <p:spPr>
          <a:xfrm>
            <a:off x="779646" y="4414983"/>
            <a:ext cx="9954068" cy="19667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41836" y="3685973"/>
            <a:ext cx="323850" cy="523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087F9C2-CDFD-455A-92F1-2208D676C312}"/>
              </a:ext>
            </a:extLst>
          </p:cNvPr>
          <p:cNvCxnSpPr/>
          <p:nvPr/>
        </p:nvCxnSpPr>
        <p:spPr>
          <a:xfrm>
            <a:off x="11227550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6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7953" y="465928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Vision API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333" y="1519695"/>
            <a:ext cx="690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Cloud</a:t>
            </a:r>
            <a:r>
              <a:rPr lang="ko-KR" altLang="en-US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Vision API</a:t>
            </a:r>
            <a:endParaRPr lang="ko-KR" altLang="en-US" sz="2800" spc="-15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26522" y="989148"/>
            <a:ext cx="299854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11614" y="1006929"/>
            <a:ext cx="17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pic>
        <p:nvPicPr>
          <p:cNvPr id="1026" name="Picture 2" descr="주석이 있는 밀집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117" y="760489"/>
            <a:ext cx="3344497" cy="293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118" y="3988049"/>
            <a:ext cx="3344497" cy="2358363"/>
          </a:xfrm>
          <a:prstGeom prst="rect">
            <a:avLst/>
          </a:prstGeom>
        </p:spPr>
      </p:pic>
      <p:pic>
        <p:nvPicPr>
          <p:cNvPr id="1028" name="Picture 4" descr="Filtering Image content with Google's Cloud Vision API for iOS | by Robert  King |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2" y="3988049"/>
            <a:ext cx="5048537" cy="18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84037D2-CB78-4F31-B033-1E1847CA6E5D}"/>
              </a:ext>
            </a:extLst>
          </p:cNvPr>
          <p:cNvCxnSpPr/>
          <p:nvPr/>
        </p:nvCxnSpPr>
        <p:spPr>
          <a:xfrm>
            <a:off x="11227550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2493" y="2166155"/>
            <a:ext cx="7322910" cy="15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RPC API</a:t>
            </a:r>
            <a:r>
              <a:rPr lang="ko-KR" altLang="en-US" dirty="0" smtClean="0"/>
              <a:t>를 통해 선행 학습된 강력한 </a:t>
            </a:r>
            <a:r>
              <a:rPr lang="ko-KR" altLang="en-US" b="1" dirty="0" err="1" smtClean="0"/>
              <a:t>머신러닝</a:t>
            </a:r>
            <a:r>
              <a:rPr lang="ko-KR" altLang="en-US" b="1" dirty="0" smtClean="0"/>
              <a:t> 모델 기반 </a:t>
            </a:r>
            <a:r>
              <a:rPr lang="en-US" altLang="ko-KR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</a:t>
            </a:r>
          </a:p>
          <a:p>
            <a:r>
              <a:rPr lang="ko-KR" altLang="en-US" dirty="0" smtClean="0"/>
              <a:t>이미지에서 </a:t>
            </a:r>
            <a:r>
              <a:rPr lang="ko-KR" altLang="en-US" b="1" dirty="0" smtClean="0"/>
              <a:t>텍스트를 감지하고 추출</a:t>
            </a:r>
            <a:r>
              <a:rPr lang="ko-KR" altLang="en-US" dirty="0" smtClean="0"/>
              <a:t>하기 위한 목적으로 사용</a:t>
            </a:r>
            <a:endParaRPr lang="en-US" altLang="ko-KR" dirty="0" smtClean="0"/>
          </a:p>
          <a:p>
            <a:r>
              <a:rPr lang="ko-KR" altLang="en-US" dirty="0" smtClean="0"/>
              <a:t>해당 문서에 대한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정보를 </a:t>
            </a:r>
            <a:r>
              <a:rPr lang="en-US" altLang="ko-KR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JSON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형태로 반환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7045237" y="3302299"/>
            <a:ext cx="670560" cy="408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꺾인 연결선 5"/>
          <p:cNvCxnSpPr>
            <a:stCxn id="2" idx="2"/>
            <a:endCxn id="3" idx="1"/>
          </p:cNvCxnSpPr>
          <p:nvPr/>
        </p:nvCxnSpPr>
        <p:spPr>
          <a:xfrm rot="16200000" flipH="1">
            <a:off x="6940800" y="4150912"/>
            <a:ext cx="1456035" cy="5766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91600" y="3693344"/>
            <a:ext cx="360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238" y="2111475"/>
            <a:ext cx="1710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rgbClr val="00002F">
                    <a:alpha val="3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9600" b="1" dirty="0">
              <a:solidFill>
                <a:srgbClr val="00002F">
                  <a:alpha val="3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5838" y="2111475"/>
            <a:ext cx="1710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rgbClr val="00002F">
                    <a:alpha val="3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9600" b="1" dirty="0">
              <a:solidFill>
                <a:srgbClr val="00002F">
                  <a:alpha val="3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15438" y="2111475"/>
            <a:ext cx="1710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rgbClr val="00002F">
                    <a:alpha val="3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9600" b="1" dirty="0">
              <a:solidFill>
                <a:srgbClr val="00002F">
                  <a:alpha val="3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65285" y="2111475"/>
            <a:ext cx="17107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rgbClr val="00002F">
                    <a:alpha val="3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9600" b="1" dirty="0">
              <a:solidFill>
                <a:srgbClr val="00002F">
                  <a:alpha val="30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41200" y="3693344"/>
            <a:ext cx="360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37476" y="4192933"/>
            <a:ext cx="2160000" cy="182614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Anti-TBML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기능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Tx/>
              <a:buAutoNum type="arabicPeriod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시스템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Tx/>
              <a:buAutoNum type="arabicPeriod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 &amp; R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Tx/>
              <a:buAutoNum type="arabicPeriod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협업 방식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Tx/>
              <a:buAutoNum type="arabicPeriod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일정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WBS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490800" y="3693344"/>
            <a:ext cx="360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0640647" y="3693344"/>
            <a:ext cx="3600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8E3D44-E160-409A-B9C0-711E011AADF7}"/>
              </a:ext>
            </a:extLst>
          </p:cNvPr>
          <p:cNvSpPr/>
          <p:nvPr/>
        </p:nvSpPr>
        <p:spPr>
          <a:xfrm>
            <a:off x="3756034" y="4192933"/>
            <a:ext cx="2160000" cy="123110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AWS RDS 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MySQL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Vision API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Edit Distance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8B8BAB-2B86-4E69-AB84-5EF9563F0C55}"/>
              </a:ext>
            </a:extLst>
          </p:cNvPr>
          <p:cNvSpPr/>
          <p:nvPr/>
        </p:nvSpPr>
        <p:spPr>
          <a:xfrm>
            <a:off x="6922436" y="4192933"/>
            <a:ext cx="2160000" cy="93358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기능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 영상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C34D3A-A7E7-4A23-82C8-5C3E2B939FE8}"/>
              </a:ext>
            </a:extLst>
          </p:cNvPr>
          <p:cNvSpPr/>
          <p:nvPr/>
        </p:nvSpPr>
        <p:spPr>
          <a:xfrm>
            <a:off x="10088838" y="4192933"/>
            <a:ext cx="1587225" cy="63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방안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14" y="1923607"/>
            <a:ext cx="10058400" cy="24544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25" y="5847546"/>
            <a:ext cx="9761220" cy="243840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31318" y="4404041"/>
            <a:ext cx="1129364" cy="1314658"/>
          </a:xfrm>
          <a:prstGeom prst="downArrow">
            <a:avLst>
              <a:gd name="adj1" fmla="val 51460"/>
              <a:gd name="adj2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3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FC6B8B-AE6D-464B-B064-F71062E9C53C}"/>
              </a:ext>
            </a:extLst>
          </p:cNvPr>
          <p:cNvCxnSpPr/>
          <p:nvPr/>
        </p:nvCxnSpPr>
        <p:spPr>
          <a:xfrm>
            <a:off x="11514926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7953" y="465928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Vision API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26522" y="989148"/>
            <a:ext cx="299854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1614" y="1006929"/>
            <a:ext cx="17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32908" y="1444109"/>
            <a:ext cx="372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en-US" altLang="ko-KR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 data from Google Vision API &gt;</a:t>
            </a:r>
            <a:endParaRPr lang="ko-KR" altLang="en-US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25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933" y="306206"/>
            <a:ext cx="4580545" cy="63961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00" y="306206"/>
            <a:ext cx="4463750" cy="6413932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6" idx="3"/>
            <a:endCxn id="4" idx="1"/>
          </p:cNvCxnSpPr>
          <p:nvPr/>
        </p:nvCxnSpPr>
        <p:spPr>
          <a:xfrm flipV="1">
            <a:off x="5380950" y="3504273"/>
            <a:ext cx="1202983" cy="8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A6A815-985E-49F9-A0BD-A9B398C0E431}"/>
              </a:ext>
            </a:extLst>
          </p:cNvPr>
          <p:cNvCxnSpPr/>
          <p:nvPr/>
        </p:nvCxnSpPr>
        <p:spPr>
          <a:xfrm>
            <a:off x="11227550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8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8454" y="465928"/>
            <a:ext cx="2223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Edit Distance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099" y="1530955"/>
            <a:ext cx="690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Edit Distance </a:t>
            </a:r>
            <a:r>
              <a:rPr lang="ko-KR" altLang="en-US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026522" y="989148"/>
            <a:ext cx="26209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11614" y="1006929"/>
            <a:ext cx="17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27" y="1374473"/>
            <a:ext cx="4510093" cy="4370400"/>
          </a:xfrm>
          <a:prstGeom prst="rect">
            <a:avLst/>
          </a:prstGeom>
        </p:spPr>
      </p:pic>
      <p:pic>
        <p:nvPicPr>
          <p:cNvPr id="2052" name="Picture 4" descr="\begin{figure}\begin{algorithm}{EditDistance}{s_1,s_2}&#10;int\ m[i,j] = 0\\&#10;\begin...&#10;...d{FOR}\\&#10;\RETURN{m[\vert s_1\vert,\vert s_2\vert]}&#10;\end{algorithm}&#10;\end{figure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67" y="3374074"/>
            <a:ext cx="6143625" cy="27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830177" y="6199362"/>
            <a:ext cx="440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Pseudo Code of Edit Distance Algorithm &gt;</a:t>
            </a:r>
            <a:endParaRPr lang="ko-KR" altLang="en-US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4951B7F-0581-493D-A91B-9A24E8DB5635}"/>
              </a:ext>
            </a:extLst>
          </p:cNvPr>
          <p:cNvCxnSpPr/>
          <p:nvPr/>
        </p:nvCxnSpPr>
        <p:spPr>
          <a:xfrm>
            <a:off x="11227550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6099" y="2065725"/>
            <a:ext cx="7322910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ko-KR" altLang="en-US" dirty="0" smtClean="0">
                <a:latin typeface="나눔스퀘어라운드 Regular" panose="020B0600000101010101" pitchFamily="50" charset="-127"/>
                <a:ea typeface="KoPub돋움체 Light" panose="00000300000000000000"/>
              </a:rPr>
              <a:t>두 문자열의 </a:t>
            </a:r>
            <a:r>
              <a:rPr lang="ko-KR" altLang="en-US" dirty="0" err="1" smtClean="0">
                <a:latin typeface="나눔스퀘어라운드 Regular" panose="020B0600000101010101" pitchFamily="50" charset="-127"/>
                <a:ea typeface="KoPub돋움체 Light" panose="00000300000000000000"/>
              </a:rPr>
              <a:t>유사도를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KoPub돋움체 Light" panose="00000300000000000000"/>
              </a:rPr>
              <a:t> 판단하는 알고리즘</a:t>
            </a:r>
            <a:endParaRPr lang="en-US" altLang="ko-KR" dirty="0" smtClean="0">
              <a:latin typeface="나눔스퀘어라운드 Regular" panose="020B0600000101010101" pitchFamily="50" charset="-127"/>
              <a:ea typeface="KoPub돋움체 Light" panose="00000300000000000000"/>
            </a:endParaRPr>
          </a:p>
          <a:p>
            <a:r>
              <a:rPr lang="ko-KR" altLang="en-US" dirty="0" smtClean="0">
                <a:ea typeface="KoPub돋움체 Light" panose="00000300000000000000"/>
              </a:rPr>
              <a:t>두 문자열이 같아지기 위해서 필요한 연산의 최소 횟수를 계산</a:t>
            </a:r>
            <a:endParaRPr lang="en-US" altLang="ko-KR" dirty="0" smtClean="0">
              <a:ea typeface="KoPub돋움체 Light" panose="00000300000000000000"/>
            </a:endParaRPr>
          </a:p>
          <a:p>
            <a:r>
              <a:rPr lang="ko-KR" altLang="en-US" dirty="0" smtClean="0">
                <a:ea typeface="KoPub돋움체 Light" panose="00000300000000000000"/>
              </a:rPr>
              <a:t>시간 복잡도</a:t>
            </a:r>
            <a:r>
              <a:rPr lang="en-US" altLang="ko-KR" dirty="0" smtClean="0">
                <a:ea typeface="KoPub돋움체 Light" panose="00000300000000000000"/>
              </a:rPr>
              <a:t>: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 (MN),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KoPub돋움체 Light" panose="00000300000000000000"/>
              </a:rPr>
              <a:t> 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KoPub돋움체 Light" panose="00000300000000000000"/>
              </a:rPr>
              <a:t> 유사도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KoPub돋움체 Light" panose="00000300000000000000"/>
              </a:rPr>
              <a:t>: </a:t>
            </a:r>
            <a:r>
              <a:rPr lang="en-US" altLang="ko-KR" dirty="0">
                <a:latin typeface="나눔스퀘어라운드 Regular" panose="020B0600000101010101" pitchFamily="50" charset="-127"/>
                <a:ea typeface="KoPub돋움체 Light" panose="00000300000000000000"/>
              </a:rPr>
              <a:t>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KoPub돋움체 Light" panose="00000300000000000000"/>
              </a:rPr>
              <a:t>( len (str1) – table[len2][len1] ) / len (str1)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8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2673" y="465928"/>
            <a:ext cx="1794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26522" y="989148"/>
            <a:ext cx="186195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11614" y="1006929"/>
            <a:ext cx="16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A9BC48-C6D7-458C-BDC8-B18128C03EC5}"/>
              </a:ext>
            </a:extLst>
          </p:cNvPr>
          <p:cNvSpPr txBox="1"/>
          <p:nvPr/>
        </p:nvSpPr>
        <p:spPr>
          <a:xfrm>
            <a:off x="4908154" y="4081201"/>
            <a:ext cx="195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연결선: 꺾임 29">
            <a:extLst>
              <a:ext uri="{FF2B5EF4-FFF2-40B4-BE49-F238E27FC236}">
                <a16:creationId xmlns:a16="http://schemas.microsoft.com/office/drawing/2014/main" id="{5DB9E116-8068-4495-BC45-4018A40AB3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62930" y="4011345"/>
            <a:ext cx="1118486" cy="3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alpha val="20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사각형: 둥근 모서리 3">
            <a:extLst>
              <a:ext uri="{FF2B5EF4-FFF2-40B4-BE49-F238E27FC236}">
                <a16:creationId xmlns:a16="http://schemas.microsoft.com/office/drawing/2014/main" id="{216C59CF-29B9-4039-A230-D8C7EA6C8FAB}"/>
              </a:ext>
            </a:extLst>
          </p:cNvPr>
          <p:cNvSpPr/>
          <p:nvPr/>
        </p:nvSpPr>
        <p:spPr>
          <a:xfrm>
            <a:off x="3263125" y="1924744"/>
            <a:ext cx="5254656" cy="15273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A9BC48-C6D7-458C-BDC8-B18128C03EC5}"/>
              </a:ext>
            </a:extLst>
          </p:cNvPr>
          <p:cNvSpPr txBox="1"/>
          <p:nvPr/>
        </p:nvSpPr>
        <p:spPr>
          <a:xfrm>
            <a:off x="4838123" y="1443380"/>
            <a:ext cx="2104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3" name="Picture 14" descr="HTML5 - 위키백과, 우리 모두의 백과사전">
            <a:extLst>
              <a:ext uri="{FF2B5EF4-FFF2-40B4-BE49-F238E27FC236}">
                <a16:creationId xmlns:a16="http://schemas.microsoft.com/office/drawing/2014/main" id="{119F7E8E-B2C2-42F5-9224-8EDF137F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14" y="2093923"/>
            <a:ext cx="1189002" cy="118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2719" y="2333644"/>
            <a:ext cx="1799976" cy="727008"/>
          </a:xfrm>
          <a:prstGeom prst="rect">
            <a:avLst/>
          </a:prstGeom>
        </p:spPr>
      </p:pic>
      <p:pic>
        <p:nvPicPr>
          <p:cNvPr id="1026" name="Picture 2" descr="Diamond - Database Icons - Iconsh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796" y="4874510"/>
            <a:ext cx="915506" cy="91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>
            <a:stCxn id="55" idx="3"/>
            <a:endCxn id="1026" idx="1"/>
          </p:cNvCxnSpPr>
          <p:nvPr/>
        </p:nvCxnSpPr>
        <p:spPr>
          <a:xfrm flipV="1">
            <a:off x="8512355" y="5332263"/>
            <a:ext cx="1319441" cy="2009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995" y="2079058"/>
            <a:ext cx="866516" cy="1007986"/>
          </a:xfrm>
          <a:prstGeom prst="rect">
            <a:avLst/>
          </a:prstGeom>
        </p:spPr>
      </p:pic>
      <p:cxnSp>
        <p:nvCxnSpPr>
          <p:cNvPr id="50" name="직선 화살표 연결선 49"/>
          <p:cNvCxnSpPr>
            <a:cxnSpLocks/>
          </p:cNvCxnSpPr>
          <p:nvPr/>
        </p:nvCxnSpPr>
        <p:spPr>
          <a:xfrm>
            <a:off x="2334131" y="2715658"/>
            <a:ext cx="923568" cy="0"/>
          </a:xfrm>
          <a:prstGeom prst="straightConnector1">
            <a:avLst/>
          </a:prstGeom>
          <a:ln w="25400">
            <a:solidFill>
              <a:schemeClr val="tx1">
                <a:alpha val="2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3">
            <a:extLst>
              <a:ext uri="{FF2B5EF4-FFF2-40B4-BE49-F238E27FC236}">
                <a16:creationId xmlns:a16="http://schemas.microsoft.com/office/drawing/2014/main" id="{216C59CF-29B9-4039-A230-D8C7EA6C8FAB}"/>
              </a:ext>
            </a:extLst>
          </p:cNvPr>
          <p:cNvSpPr/>
          <p:nvPr/>
        </p:nvSpPr>
        <p:spPr>
          <a:xfrm>
            <a:off x="3257699" y="4570592"/>
            <a:ext cx="5254656" cy="15273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8630" y="4842656"/>
            <a:ext cx="1123252" cy="1043022"/>
          </a:xfrm>
          <a:prstGeom prst="rect">
            <a:avLst/>
          </a:prstGeom>
        </p:spPr>
      </p:pic>
      <p:pic>
        <p:nvPicPr>
          <p:cNvPr id="1034" name="Picture 10" descr="Ocr Icon #47214 - Free Icons Librar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77" y="4828222"/>
            <a:ext cx="1008081" cy="100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4" name="직선 화살표 연결선 1023"/>
          <p:cNvCxnSpPr/>
          <p:nvPr/>
        </p:nvCxnSpPr>
        <p:spPr>
          <a:xfrm flipV="1">
            <a:off x="4070480" y="3452103"/>
            <a:ext cx="5426" cy="1118488"/>
          </a:xfrm>
          <a:prstGeom prst="straightConnector1">
            <a:avLst/>
          </a:prstGeom>
          <a:ln w="25400">
            <a:solidFill>
              <a:schemeClr val="tx1">
                <a:alpha val="2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85A9BC48-C6D7-458C-BDC8-B18128C03EC5}"/>
              </a:ext>
            </a:extLst>
          </p:cNvPr>
          <p:cNvSpPr txBox="1"/>
          <p:nvPr/>
        </p:nvSpPr>
        <p:spPr>
          <a:xfrm>
            <a:off x="9312676" y="4229435"/>
            <a:ext cx="195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8512355" y="2664557"/>
            <a:ext cx="923568" cy="0"/>
          </a:xfrm>
          <a:prstGeom prst="straightConnector1">
            <a:avLst/>
          </a:prstGeom>
          <a:ln w="25400">
            <a:solidFill>
              <a:schemeClr val="tx1">
                <a:alpha val="2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7" name="그림 10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9496" y="1821349"/>
            <a:ext cx="1815682" cy="1751598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A3D481D-CD64-4243-A19A-FC3AB22C11F5}"/>
              </a:ext>
            </a:extLst>
          </p:cNvPr>
          <p:cNvCxnSpPr/>
          <p:nvPr/>
        </p:nvCxnSpPr>
        <p:spPr>
          <a:xfrm>
            <a:off x="11514926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십자형 1">
            <a:extLst>
              <a:ext uri="{FF2B5EF4-FFF2-40B4-BE49-F238E27FC236}">
                <a16:creationId xmlns:a16="http://schemas.microsoft.com/office/drawing/2014/main" id="{469581CD-D6A2-4CFD-9FC8-AC5AC5AC6A62}"/>
              </a:ext>
            </a:extLst>
          </p:cNvPr>
          <p:cNvSpPr/>
          <p:nvPr/>
        </p:nvSpPr>
        <p:spPr>
          <a:xfrm>
            <a:off x="5952261" y="2520838"/>
            <a:ext cx="468000" cy="468000"/>
          </a:xfrm>
          <a:prstGeom prst="plus">
            <a:avLst>
              <a:gd name="adj" fmla="val 37376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십자형 30">
            <a:extLst>
              <a:ext uri="{FF2B5EF4-FFF2-40B4-BE49-F238E27FC236}">
                <a16:creationId xmlns:a16="http://schemas.microsoft.com/office/drawing/2014/main" id="{BCEE3CD4-563B-4E1B-AE16-4A1E5EA80DF1}"/>
              </a:ext>
            </a:extLst>
          </p:cNvPr>
          <p:cNvSpPr/>
          <p:nvPr/>
        </p:nvSpPr>
        <p:spPr>
          <a:xfrm>
            <a:off x="5740468" y="5140561"/>
            <a:ext cx="468000" cy="468000"/>
          </a:xfrm>
          <a:prstGeom prst="plus">
            <a:avLst>
              <a:gd name="adj" fmla="val 37376"/>
            </a:avLst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18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012" y="465928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26522" y="989148"/>
            <a:ext cx="16092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11614" y="1006929"/>
            <a:ext cx="16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1570" y="1922210"/>
            <a:ext cx="295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핵심 기능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3863" y="2733880"/>
            <a:ext cx="6077659" cy="14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6587" indent="-457200">
              <a:lnSpc>
                <a:spcPct val="130000"/>
              </a:lnSpc>
              <a:buAutoNum type="arabicPeriod"/>
              <a:tabLst>
                <a:tab pos="179388" algn="l"/>
                <a:tab pos="358775" algn="l"/>
              </a:tabLst>
            </a:pP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및 회원가입을 통한 인증 기능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36587" indent="-457200">
              <a:lnSpc>
                <a:spcPct val="130000"/>
              </a:lnSpc>
              <a:buAutoNum type="arabicPeriod"/>
              <a:tabLst>
                <a:tab pos="179388" algn="l"/>
                <a:tab pos="358775" algn="l"/>
              </a:tabLst>
            </a:pPr>
            <a:endParaRPr lang="en-US" altLang="ko-KR" sz="7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36587" indent="-457200">
              <a:lnSpc>
                <a:spcPct val="130000"/>
              </a:lnSpc>
              <a:buAutoNum type="arabicPeriod"/>
              <a:tabLst>
                <a:tab pos="179388" algn="l"/>
                <a:tab pos="358775" algn="l"/>
              </a:tabLst>
            </a:pP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Sanction List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en-US" altLang="ko-KR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CRUD </a:t>
            </a: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검색 기능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36587" indent="-457200">
              <a:lnSpc>
                <a:spcPct val="130000"/>
              </a:lnSpc>
              <a:buAutoNum type="arabicPeriod"/>
              <a:tabLst>
                <a:tab pos="179388" algn="l"/>
                <a:tab pos="358775" algn="l"/>
              </a:tabLst>
            </a:pPr>
            <a:endParaRPr lang="en-US" altLang="ko-KR" sz="7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36587" indent="-457200">
              <a:lnSpc>
                <a:spcPct val="130000"/>
              </a:lnSpc>
              <a:buAutoNum type="arabicPeriod"/>
              <a:tabLst>
                <a:tab pos="179388" algn="l"/>
                <a:tab pos="358775" algn="l"/>
              </a:tabLst>
            </a:pPr>
            <a:r>
              <a: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스캔을 통한 유사도 측정 기능</a:t>
            </a:r>
            <a:endParaRPr lang="en-US" altLang="ko-KR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96681" y="4865137"/>
            <a:ext cx="2778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Django </a:t>
            </a:r>
            <a:r>
              <a:rPr lang="ko-KR" altLang="en-US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구조</a:t>
            </a:r>
            <a:r>
              <a:rPr lang="en-US" altLang="ko-KR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20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5630"/>
            <a:ext cx="5580063" cy="299902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24555B3-564E-4C15-A347-388E1FAAC3F9}"/>
              </a:ext>
            </a:extLst>
          </p:cNvPr>
          <p:cNvGrpSpPr/>
          <p:nvPr/>
        </p:nvGrpSpPr>
        <p:grpSpPr>
          <a:xfrm>
            <a:off x="6591138" y="2869448"/>
            <a:ext cx="1903321" cy="1041457"/>
            <a:chOff x="7125646" y="2756161"/>
            <a:chExt cx="1657086" cy="906723"/>
          </a:xfrm>
        </p:grpSpPr>
        <p:sp>
          <p:nvSpPr>
            <p:cNvPr id="49" name="직사각형 48"/>
            <p:cNvSpPr/>
            <p:nvPr/>
          </p:nvSpPr>
          <p:spPr>
            <a:xfrm>
              <a:off x="7125648" y="3446656"/>
              <a:ext cx="954905" cy="2162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125647" y="3213811"/>
              <a:ext cx="954905" cy="2162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125647" y="2756161"/>
              <a:ext cx="1657085" cy="2162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125646" y="2981471"/>
              <a:ext cx="954905" cy="21622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1CE5C02-7333-478A-8B71-749ACB2FB004}"/>
              </a:ext>
            </a:extLst>
          </p:cNvPr>
          <p:cNvCxnSpPr/>
          <p:nvPr/>
        </p:nvCxnSpPr>
        <p:spPr>
          <a:xfrm>
            <a:off x="11514926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아래쪽 화살표 4">
            <a:extLst>
              <a:ext uri="{FF2B5EF4-FFF2-40B4-BE49-F238E27FC236}">
                <a16:creationId xmlns:a16="http://schemas.microsoft.com/office/drawing/2014/main" id="{1BF57255-D579-4EF8-818E-E908E5375223}"/>
              </a:ext>
            </a:extLst>
          </p:cNvPr>
          <p:cNvSpPr/>
          <p:nvPr/>
        </p:nvSpPr>
        <p:spPr>
          <a:xfrm rot="16200000">
            <a:off x="5149614" y="2858698"/>
            <a:ext cx="1129364" cy="1314658"/>
          </a:xfrm>
          <a:prstGeom prst="downArrow">
            <a:avLst>
              <a:gd name="adj1" fmla="val 51460"/>
              <a:gd name="adj2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3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596063" y="3939229"/>
            <a:ext cx="1087200" cy="2483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2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BY9E8SIUt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4" name="녹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70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78941" y="54359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76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627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58213" y="465928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026522" y="989148"/>
            <a:ext cx="18363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11613" y="1006929"/>
            <a:ext cx="204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11109" y="1611135"/>
            <a:ext cx="690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금융 범죄 예방 효과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11613" y="2229403"/>
            <a:ext cx="757213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ko-KR" altLang="en-US" dirty="0"/>
              <a:t>자금 세탁 및 관련 금융 범죄에 연루되어 있을 가능성이 있는 문서를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사전에 탐지함으로써 </a:t>
            </a:r>
            <a:r>
              <a:rPr lang="ko-KR" altLang="en-US" b="1" dirty="0" smtClean="0"/>
              <a:t>경제적 손실 </a:t>
            </a:r>
            <a:r>
              <a:rPr lang="ko-KR" altLang="en-US" b="1" dirty="0"/>
              <a:t>방지 가능</a:t>
            </a:r>
            <a:endParaRPr lang="en-US" altLang="ko-KR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911109" y="3498332"/>
            <a:ext cx="690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사용 편의성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1613" y="4116600"/>
            <a:ext cx="72853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ko-KR" altLang="en-US" dirty="0" smtClean="0"/>
              <a:t>웹에서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Sanction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List</a:t>
            </a:r>
            <a:r>
              <a:rPr lang="ko-KR" altLang="en-US" dirty="0"/>
              <a:t>에 대한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CRUD</a:t>
            </a:r>
            <a:r>
              <a:rPr lang="en-US" altLang="ko-KR" dirty="0"/>
              <a:t> </a:t>
            </a:r>
            <a:r>
              <a:rPr lang="ko-KR" altLang="en-US" dirty="0"/>
              <a:t>작업이 클라우드 기반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dirty="0"/>
              <a:t>와 실시간 </a:t>
            </a:r>
            <a:r>
              <a:rPr lang="ko-KR" altLang="en-US" dirty="0" smtClean="0"/>
              <a:t>연동되어 데이터 </a:t>
            </a:r>
            <a:r>
              <a:rPr lang="ko-KR" altLang="en-US" dirty="0"/>
              <a:t>확장이 매우 </a:t>
            </a:r>
            <a:r>
              <a:rPr lang="ko-KR" altLang="en-US" dirty="0" smtClean="0"/>
              <a:t>용이하여 </a:t>
            </a:r>
            <a:r>
              <a:rPr lang="ko-KR" altLang="en-US" b="1" dirty="0"/>
              <a:t>데이터 관리 편의성 제고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75" y="1189206"/>
            <a:ext cx="2356251" cy="230912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34B62D5-F05F-4095-A201-0F4787EE42B9}"/>
              </a:ext>
            </a:extLst>
          </p:cNvPr>
          <p:cNvCxnSpPr/>
          <p:nvPr/>
        </p:nvCxnSpPr>
        <p:spPr>
          <a:xfrm>
            <a:off x="11805596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nfrastructure Scalability - Basic Icon Clipart - Full Size Clipart  (#4512958) - Pin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391" y="3716750"/>
            <a:ext cx="2073130" cy="19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6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58214" y="465928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방안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026522" y="989148"/>
            <a:ext cx="18363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11613" y="1006929"/>
            <a:ext cx="204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12032" y="1611135"/>
            <a:ext cx="690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 시간 복잡도 개선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13629" y="2229403"/>
            <a:ext cx="760233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ko-KR" altLang="en-US" dirty="0"/>
              <a:t>시간 복잡도가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MN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dirty="0"/>
              <a:t>인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Edit Distance </a:t>
            </a:r>
            <a:r>
              <a:rPr lang="ko-KR" altLang="en-US" dirty="0"/>
              <a:t>알고리즘에 의존하기 때문에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Sanction List</a:t>
            </a:r>
            <a:r>
              <a:rPr lang="ko-KR" altLang="en-US" dirty="0"/>
              <a:t>의 수가 늘어날 수록 유사도 계산 시간이 급격히 증가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⇒ </a:t>
            </a:r>
            <a:r>
              <a:rPr lang="ko-KR" altLang="en-US" dirty="0"/>
              <a:t>관련 알고리즘 개선 필요</a:t>
            </a:r>
            <a:endParaRPr lang="en-US" altLang="ko-KR" dirty="0"/>
          </a:p>
        </p:txBody>
      </p:sp>
      <p:sp>
        <p:nvSpPr>
          <p:cNvPr id="53" name="TextBox 52"/>
          <p:cNvSpPr txBox="1"/>
          <p:nvPr/>
        </p:nvSpPr>
        <p:spPr>
          <a:xfrm>
            <a:off x="912032" y="4531269"/>
            <a:ext cx="6909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800" spc="-15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개선</a:t>
            </a:r>
            <a:endParaRPr lang="ko-KR" altLang="en-US" sz="2800" spc="-15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1613" y="5155405"/>
            <a:ext cx="887851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  <a:defRPr spc="-15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</a:lstStyle>
          <a:p>
            <a:r>
              <a:rPr lang="ko-KR" altLang="en-US" dirty="0" smtClean="0"/>
              <a:t>범용적인 단어를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Sanction List</a:t>
            </a:r>
            <a:r>
              <a:rPr lang="ko-KR" altLang="en-US" dirty="0" smtClean="0"/>
              <a:t>에 존재하는 단어로 인식하는 경우가 존재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⇒ </a:t>
            </a:r>
            <a:r>
              <a:rPr lang="ko-KR" altLang="en-US" dirty="0" smtClean="0"/>
              <a:t>품사를 기준으로 자연어 처리 개선 필요</a:t>
            </a:r>
            <a:endParaRPr lang="en-US" altLang="ko-KR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6AAAB0-0939-401B-9D14-A255B0A2C4E1}"/>
              </a:ext>
            </a:extLst>
          </p:cNvPr>
          <p:cNvCxnSpPr/>
          <p:nvPr/>
        </p:nvCxnSpPr>
        <p:spPr>
          <a:xfrm>
            <a:off x="11805596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40" y="3050656"/>
            <a:ext cx="5163235" cy="18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ANTI-TBML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3270" y="465928"/>
            <a:ext cx="262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Anti-TBML</a:t>
            </a:r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이란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147" y="1740569"/>
            <a:ext cx="8994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TBML (Trade-Based Money Laundering) </a:t>
            </a:r>
          </a:p>
          <a:p>
            <a:r>
              <a:rPr lang="en-US" altLang="ko-KR" sz="30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0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무역금융 과정에서 일어날 수 있는 범죄 자금 조달 행위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33" y="3005705"/>
            <a:ext cx="7229767" cy="3505672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1026522" y="989148"/>
            <a:ext cx="27723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0988" y="3457165"/>
            <a:ext cx="38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 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무역 거래를 활용하여 수익을 은닉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이동시키는 방식으로 이뤄짐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50989" y="4309679"/>
            <a:ext cx="38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 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수익은 자금 세탁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밀반입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테러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범죄 자금으로 활용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50988" y="5162193"/>
            <a:ext cx="4249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  Anti-TBML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이러한 </a:t>
            </a:r>
            <a:r>
              <a:rPr lang="ko-KR" altLang="en-US" sz="2000" b="1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범죄 자금 조달</a:t>
            </a:r>
            <a:endParaRPr lang="en-US" altLang="ko-KR" sz="2000" b="1" spc="-15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000" b="1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행위를 사전에 탐지하고 차단하기 위한</a:t>
            </a:r>
            <a:endParaRPr lang="en-US" altLang="ko-KR" sz="2000" b="1" spc="-15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000" b="1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endParaRPr lang="en-US" altLang="ko-KR" sz="2000" b="1" spc="-15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spc="-15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1614" y="1006929"/>
            <a:ext cx="16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9BB5A39-EAC6-487D-8978-F22BA5B1871A}"/>
              </a:ext>
            </a:extLst>
          </p:cNvPr>
          <p:cNvCxnSpPr/>
          <p:nvPr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9825" y="465928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1110" y="1706385"/>
            <a:ext cx="225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026522" y="989148"/>
            <a:ext cx="16092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11614" y="1006929"/>
            <a:ext cx="16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9825" y="3543320"/>
            <a:ext cx="4425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</a:t>
            </a:r>
            <a:r>
              <a:rPr lang="en-US" altLang="ko-KR" sz="28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(Front-End &amp; Back-End)</a:t>
            </a:r>
            <a:endParaRPr lang="ko-KR" altLang="en-US" sz="2800" spc="-15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9825" y="4234104"/>
            <a:ext cx="8629161" cy="16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sanction list</a:t>
            </a: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대한 </a:t>
            </a:r>
            <a:r>
              <a:rPr lang="en-US" altLang="ko-KR" b="1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CRUD</a:t>
            </a:r>
            <a:r>
              <a:rPr lang="en-US" altLang="ko-KR" b="1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b="1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및 </a:t>
            </a:r>
            <a:r>
              <a:rPr lang="ko-KR" altLang="en-US" b="1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검색 </a:t>
            </a:r>
            <a:r>
              <a:rPr lang="ko-KR" altLang="en-US" b="1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작업 수행</a:t>
            </a:r>
            <a:endParaRPr lang="en-US" altLang="ko-KR" b="1" spc="-1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</a:pP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사용자가 무역 문서를 업로드</a:t>
            </a:r>
            <a:endParaRPr lang="en-US" altLang="ko-KR" spc="-1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</a:pPr>
            <a:r>
              <a:rPr lang="en-US" altLang="ko-KR" b="1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OCR</a:t>
            </a: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이용하여 해당 문서의 내용을 </a:t>
            </a:r>
            <a:r>
              <a:rPr lang="ko-KR" altLang="en-US" b="1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문자열 단위로</a:t>
            </a: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b="1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추출</a:t>
            </a:r>
            <a:endParaRPr lang="en-US" altLang="ko-KR" b="1" spc="-1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</a:pP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추출된 문자열과</a:t>
            </a:r>
            <a:r>
              <a:rPr lang="en-US" altLang="ko-KR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text matching </a:t>
            </a: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알고리즘 및 </a:t>
            </a:r>
            <a:r>
              <a:rPr lang="ko-KR" altLang="en-US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모델을 </a:t>
            </a: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이용하여 </a:t>
            </a:r>
            <a:r>
              <a:rPr lang="en-US" altLang="ko-KR" b="1" spc="-15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TBML</a:t>
            </a:r>
            <a:r>
              <a:rPr lang="ko-KR" altLang="en-US" b="1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과의 유사도 측정</a:t>
            </a:r>
            <a:endParaRPr lang="en-US" altLang="ko-KR" b="1" spc="-1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9825" y="2291996"/>
            <a:ext cx="7666141" cy="116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</a:pP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미국 재무부 홈페이지에 있는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sanction list </a:t>
            </a:r>
            <a:r>
              <a:rPr lang="en-US" altLang="ko-KR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제재 리스트</a:t>
            </a:r>
            <a:r>
              <a:rPr lang="en-US" altLang="ko-KR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크롤링하여 데이터베이스에 저장</a:t>
            </a:r>
            <a:endParaRPr lang="en-US" altLang="ko-KR" spc="-1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16000" indent="-2160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179388" algn="l"/>
                <a:tab pos="358775" algn="l"/>
              </a:tabLst>
            </a:pP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개인</a:t>
            </a:r>
            <a:r>
              <a:rPr lang="en-US" altLang="ko-KR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·</a:t>
            </a:r>
            <a:r>
              <a:rPr lang="en-US" altLang="ko-KR" sz="600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국가</a:t>
            </a:r>
            <a:r>
              <a:rPr lang="en-US" altLang="ko-KR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·</a:t>
            </a:r>
            <a:r>
              <a:rPr lang="en-US" altLang="ko-KR" sz="500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기업</a:t>
            </a:r>
            <a:r>
              <a:rPr lang="en-US" altLang="ko-KR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·</a:t>
            </a:r>
            <a:r>
              <a:rPr lang="en-US" altLang="ko-KR" sz="500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pc="-15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선박 </a:t>
            </a: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등 다양한 데이터를</a:t>
            </a:r>
            <a:r>
              <a:rPr lang="en-US" altLang="ko-KR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pc="-15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저장할 수 있는 테이블을 구성</a:t>
            </a:r>
            <a:endParaRPr lang="en-US" altLang="ko-KR" spc="-15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AC01DC-2B09-48AA-BD49-15F289B1E6CC}"/>
              </a:ext>
            </a:extLst>
          </p:cNvPr>
          <p:cNvCxnSpPr/>
          <p:nvPr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6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6768" y="465928"/>
            <a:ext cx="1794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 시스템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26522" y="989148"/>
            <a:ext cx="195234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11614" y="1006929"/>
            <a:ext cx="162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26418" y="1579420"/>
            <a:ext cx="3831043" cy="4812651"/>
          </a:xfrm>
          <a:prstGeom prst="roundRect">
            <a:avLst>
              <a:gd name="adj" fmla="val 595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526417" y="1589047"/>
            <a:ext cx="3831044" cy="491335"/>
          </a:xfrm>
          <a:prstGeom prst="round2SameRect">
            <a:avLst>
              <a:gd name="adj1" fmla="val 38333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16772" y="1584763"/>
            <a:ext cx="5473026" cy="4796983"/>
          </a:xfrm>
          <a:prstGeom prst="roundRect">
            <a:avLst>
              <a:gd name="adj" fmla="val 475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6216770" y="1594389"/>
            <a:ext cx="5473028" cy="491335"/>
          </a:xfrm>
          <a:prstGeom prst="round2SameRect">
            <a:avLst>
              <a:gd name="adj1" fmla="val 38333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System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1131" y="2421836"/>
            <a:ext cx="2332932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무역 문서 업로드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85728" y="3672083"/>
            <a:ext cx="2332932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Create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85728" y="4089180"/>
            <a:ext cx="2332932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85728" y="4506277"/>
            <a:ext cx="2332932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85728" y="4923373"/>
            <a:ext cx="2332932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Delete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285728" y="3254986"/>
            <a:ext cx="2332932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Search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B608B7-DF30-4DE5-9163-5F0553310BCE}"/>
              </a:ext>
            </a:extLst>
          </p:cNvPr>
          <p:cNvGrpSpPr/>
          <p:nvPr/>
        </p:nvGrpSpPr>
        <p:grpSpPr>
          <a:xfrm>
            <a:off x="6705862" y="2421835"/>
            <a:ext cx="2016000" cy="1728000"/>
            <a:chOff x="6705862" y="2421835"/>
            <a:chExt cx="2016000" cy="1728000"/>
          </a:xfrm>
        </p:grpSpPr>
        <p:sp>
          <p:nvSpPr>
            <p:cNvPr id="8" name="TextBox 7"/>
            <p:cNvSpPr txBox="1"/>
            <p:nvPr/>
          </p:nvSpPr>
          <p:spPr>
            <a:xfrm>
              <a:off x="6705862" y="2421835"/>
              <a:ext cx="2016000" cy="1728000"/>
            </a:xfrm>
            <a:prstGeom prst="roundRect">
              <a:avLst>
                <a:gd name="adj" fmla="val 11097"/>
              </a:avLst>
            </a:prstGeom>
            <a:solidFill>
              <a:schemeClr val="bg1"/>
            </a:solidFill>
            <a:ln cap="sq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17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Google Vision API</a:t>
              </a: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26" name="Picture 2" descr="Google Cloud Vision API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212" y="2956401"/>
              <a:ext cx="934372" cy="934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/>
          <p:cNvSpPr txBox="1"/>
          <p:nvPr/>
        </p:nvSpPr>
        <p:spPr>
          <a:xfrm>
            <a:off x="1283381" y="5728046"/>
            <a:ext cx="2332932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TBML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시각화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07129" y="2431967"/>
            <a:ext cx="2019950" cy="524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6" name="꺾인 연결선 115"/>
          <p:cNvCxnSpPr>
            <a:cxnSpLocks/>
            <a:stCxn id="111" idx="2"/>
            <a:endCxn id="86" idx="3"/>
          </p:cNvCxnSpPr>
          <p:nvPr/>
        </p:nvCxnSpPr>
        <p:spPr>
          <a:xfrm rot="5400000" flipH="1">
            <a:off x="6900807" y="2628219"/>
            <a:ext cx="31804" cy="6600791"/>
          </a:xfrm>
          <a:prstGeom prst="bentConnector4">
            <a:avLst>
              <a:gd name="adj1" fmla="val -718778"/>
              <a:gd name="adj2" fmla="val 57650"/>
            </a:avLst>
          </a:prstGeom>
          <a:ln w="25400">
            <a:solidFill>
              <a:schemeClr val="tx2">
                <a:lumMod val="75000"/>
                <a:alpha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D05283-1D76-48EC-8068-8BB14BC4FC3C}"/>
              </a:ext>
            </a:extLst>
          </p:cNvPr>
          <p:cNvGrpSpPr/>
          <p:nvPr/>
        </p:nvGrpSpPr>
        <p:grpSpPr>
          <a:xfrm>
            <a:off x="9207129" y="3716738"/>
            <a:ext cx="2019949" cy="2227778"/>
            <a:chOff x="9207129" y="3501895"/>
            <a:chExt cx="2019949" cy="2227778"/>
          </a:xfrm>
        </p:grpSpPr>
        <p:sp>
          <p:nvSpPr>
            <p:cNvPr id="111" name="TextBox 110"/>
            <p:cNvSpPr txBox="1"/>
            <p:nvPr/>
          </p:nvSpPr>
          <p:spPr>
            <a:xfrm>
              <a:off x="9207129" y="3501895"/>
              <a:ext cx="2019949" cy="2227778"/>
            </a:xfrm>
            <a:prstGeom prst="roundRect">
              <a:avLst>
                <a:gd name="adj" fmla="val 80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ko-KR" altLang="en-US" sz="17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유사도 측정 모델</a:t>
              </a:r>
              <a:endPara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74" y="4181378"/>
              <a:ext cx="1025258" cy="1025258"/>
            </a:xfrm>
            <a:prstGeom prst="rect">
              <a:avLst/>
            </a:prstGeom>
          </p:spPr>
        </p:pic>
      </p:grpSp>
      <p:sp>
        <p:nvSpPr>
          <p:cNvPr id="122" name="TextBox 121"/>
          <p:cNvSpPr txBox="1"/>
          <p:nvPr/>
        </p:nvSpPr>
        <p:spPr>
          <a:xfrm>
            <a:off x="4958304" y="5940619"/>
            <a:ext cx="91923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</a:t>
            </a:r>
            <a:endParaRPr 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D76EE8-9EEF-4943-AE58-5EB2D5F3D158}"/>
              </a:ext>
            </a:extLst>
          </p:cNvPr>
          <p:cNvGrpSpPr/>
          <p:nvPr/>
        </p:nvGrpSpPr>
        <p:grpSpPr>
          <a:xfrm>
            <a:off x="6705862" y="4240954"/>
            <a:ext cx="2016000" cy="1728000"/>
            <a:chOff x="6705862" y="4240954"/>
            <a:chExt cx="2016000" cy="1728000"/>
          </a:xfrm>
        </p:grpSpPr>
        <p:sp>
          <p:nvSpPr>
            <p:cNvPr id="75" name="TextBox 74"/>
            <p:cNvSpPr txBox="1"/>
            <p:nvPr/>
          </p:nvSpPr>
          <p:spPr>
            <a:xfrm>
              <a:off x="6705862" y="4240954"/>
              <a:ext cx="2016000" cy="1728000"/>
            </a:xfrm>
            <a:prstGeom prst="roundRect">
              <a:avLst>
                <a:gd name="adj" fmla="val 99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en-US" sz="17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Sanction List</a:t>
              </a: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sz="17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31" name="그림 10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384" y="4891703"/>
              <a:ext cx="836343" cy="836343"/>
            </a:xfrm>
            <a:prstGeom prst="rect">
              <a:avLst/>
            </a:prstGeom>
          </p:spPr>
        </p:pic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C173186-9E82-4C4F-AC3F-F484DE5B6D16}"/>
              </a:ext>
            </a:extLst>
          </p:cNvPr>
          <p:cNvCxnSpPr/>
          <p:nvPr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5E44FD-1B51-4C54-B713-A4967A4E91AB}"/>
              </a:ext>
            </a:extLst>
          </p:cNvPr>
          <p:cNvGrpSpPr/>
          <p:nvPr/>
        </p:nvGrpSpPr>
        <p:grpSpPr>
          <a:xfrm>
            <a:off x="5054173" y="2261759"/>
            <a:ext cx="713823" cy="993227"/>
            <a:chOff x="5054173" y="2261759"/>
            <a:chExt cx="713823" cy="9932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9F983F-4E7C-4B42-9DE4-EC824051E147}"/>
                </a:ext>
              </a:extLst>
            </p:cNvPr>
            <p:cNvSpPr/>
            <p:nvPr/>
          </p:nvSpPr>
          <p:spPr>
            <a:xfrm>
              <a:off x="5200722" y="2470468"/>
              <a:ext cx="381931" cy="368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9E14B46-CE1B-4C43-B9D0-E16AB3DC32E8}"/>
                </a:ext>
              </a:extLst>
            </p:cNvPr>
            <p:cNvGrpSpPr/>
            <p:nvPr/>
          </p:nvGrpSpPr>
          <p:grpSpPr>
            <a:xfrm>
              <a:off x="5054173" y="2261759"/>
              <a:ext cx="713823" cy="993227"/>
              <a:chOff x="5033857" y="2711207"/>
              <a:chExt cx="713823" cy="993227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5036834" y="3365880"/>
                <a:ext cx="71084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문서</a:t>
                </a:r>
                <a:endParaRPr 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4" name="그래픽 13" descr="문서">
                <a:extLst>
                  <a:ext uri="{FF2B5EF4-FFF2-40B4-BE49-F238E27FC236}">
                    <a16:creationId xmlns:a16="http://schemas.microsoft.com/office/drawing/2014/main" id="{C8866AAD-6006-460C-A0A0-BCFDCB0E4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033857" y="2711207"/>
                <a:ext cx="673923" cy="673923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552036-B5A5-4EB8-91D1-0699646F21D1}"/>
              </a:ext>
            </a:extLst>
          </p:cNvPr>
          <p:cNvGrpSpPr/>
          <p:nvPr/>
        </p:nvGrpSpPr>
        <p:grpSpPr>
          <a:xfrm>
            <a:off x="3610514" y="3439652"/>
            <a:ext cx="383970" cy="1668387"/>
            <a:chOff x="3615111" y="3439652"/>
            <a:chExt cx="383970" cy="1668387"/>
          </a:xfrm>
        </p:grpSpPr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B69A1BCB-35BE-4688-8933-7297C4C62986}"/>
                </a:ext>
              </a:extLst>
            </p:cNvPr>
            <p:cNvCxnSpPr>
              <a:stCxn id="49" idx="3"/>
              <a:endCxn id="39" idx="3"/>
            </p:cNvCxnSpPr>
            <p:nvPr/>
          </p:nvCxnSpPr>
          <p:spPr>
            <a:xfrm>
              <a:off x="3618660" y="3439652"/>
              <a:ext cx="12700" cy="1668387"/>
            </a:xfrm>
            <a:prstGeom prst="bentConnector3">
              <a:avLst>
                <a:gd name="adj1" fmla="val 3012630"/>
              </a:avLst>
            </a:prstGeom>
            <a:ln w="25400">
              <a:solidFill>
                <a:schemeClr val="tx2">
                  <a:lumMod val="75000"/>
                  <a:alpha val="50000"/>
                </a:schemeClr>
              </a:solidFill>
              <a:headEnd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D9B0144-FC47-4C71-A44F-AEB53A49EDC6}"/>
                </a:ext>
              </a:extLst>
            </p:cNvPr>
            <p:cNvCxnSpPr>
              <a:cxnSpLocks/>
            </p:cNvCxnSpPr>
            <p:nvPr/>
          </p:nvCxnSpPr>
          <p:spPr>
            <a:xfrm>
              <a:off x="3615111" y="3856749"/>
              <a:ext cx="383970" cy="0"/>
            </a:xfrm>
            <a:prstGeom prst="line">
              <a:avLst/>
            </a:prstGeom>
            <a:ln w="25400">
              <a:solidFill>
                <a:schemeClr val="tx2">
                  <a:lumMod val="75000"/>
                  <a:alpha val="50000"/>
                </a:schemeClr>
              </a:solidFill>
              <a:headEnd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192E923C-5A2D-406E-9B2C-CE7190D37426}"/>
                </a:ext>
              </a:extLst>
            </p:cNvPr>
            <p:cNvCxnSpPr>
              <a:cxnSpLocks/>
            </p:cNvCxnSpPr>
            <p:nvPr/>
          </p:nvCxnSpPr>
          <p:spPr>
            <a:xfrm>
              <a:off x="3615111" y="4694147"/>
              <a:ext cx="383970" cy="0"/>
            </a:xfrm>
            <a:prstGeom prst="line">
              <a:avLst/>
            </a:prstGeom>
            <a:ln w="25400">
              <a:solidFill>
                <a:schemeClr val="tx2">
                  <a:lumMod val="75000"/>
                  <a:alpha val="50000"/>
                </a:schemeClr>
              </a:solidFill>
              <a:headEnd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844CBC54-5CCD-4237-87F9-29E8C005A0EF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618660" y="4273846"/>
            <a:ext cx="3086589" cy="848696"/>
          </a:xfrm>
          <a:prstGeom prst="bentConnector3">
            <a:avLst>
              <a:gd name="adj1" fmla="val 50000"/>
            </a:avLst>
          </a:prstGeom>
          <a:ln w="25400">
            <a:solidFill>
              <a:schemeClr val="tx2">
                <a:lumMod val="75000"/>
                <a:alpha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084AEA4-A503-4487-9D1B-EA0E9564FFD2}"/>
              </a:ext>
            </a:extLst>
          </p:cNvPr>
          <p:cNvCxnSpPr>
            <a:stCxn id="35" idx="3"/>
            <a:endCxn id="8" idx="1"/>
          </p:cNvCxnSpPr>
          <p:nvPr/>
        </p:nvCxnSpPr>
        <p:spPr>
          <a:xfrm>
            <a:off x="3614063" y="2606502"/>
            <a:ext cx="3091799" cy="679333"/>
          </a:xfrm>
          <a:prstGeom prst="bentConnector3">
            <a:avLst>
              <a:gd name="adj1" fmla="val 40972"/>
            </a:avLst>
          </a:prstGeom>
          <a:ln w="25400">
            <a:solidFill>
              <a:schemeClr val="tx2">
                <a:lumMod val="75000"/>
                <a:alpha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A4CE1B9-F4E7-4EAA-9CCD-F0D02FB39C7B}"/>
              </a:ext>
            </a:extLst>
          </p:cNvPr>
          <p:cNvCxnSpPr>
            <a:cxnSpLocks/>
            <a:stCxn id="8" idx="3"/>
            <a:endCxn id="106" idx="1"/>
          </p:cNvCxnSpPr>
          <p:nvPr/>
        </p:nvCxnSpPr>
        <p:spPr>
          <a:xfrm flipV="1">
            <a:off x="8721862" y="2694184"/>
            <a:ext cx="485267" cy="591651"/>
          </a:xfrm>
          <a:prstGeom prst="bentConnector3">
            <a:avLst/>
          </a:prstGeom>
          <a:ln w="25400">
            <a:solidFill>
              <a:schemeClr val="tx2">
                <a:lumMod val="75000"/>
                <a:alpha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F7961B4-5904-47A0-9659-31DD7E4193DB}"/>
              </a:ext>
            </a:extLst>
          </p:cNvPr>
          <p:cNvCxnSpPr>
            <a:cxnSpLocks/>
            <a:stCxn id="106" idx="2"/>
            <a:endCxn id="111" idx="0"/>
          </p:cNvCxnSpPr>
          <p:nvPr/>
        </p:nvCxnSpPr>
        <p:spPr>
          <a:xfrm>
            <a:off x="10217104" y="2956400"/>
            <a:ext cx="0" cy="760338"/>
          </a:xfrm>
          <a:prstGeom prst="straightConnector1">
            <a:avLst/>
          </a:prstGeom>
          <a:ln w="25400">
            <a:solidFill>
              <a:schemeClr val="tx2">
                <a:lumMod val="75000"/>
                <a:alpha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F7961B4-5904-47A0-9659-31DD7E4193DB}"/>
              </a:ext>
            </a:extLst>
          </p:cNvPr>
          <p:cNvCxnSpPr>
            <a:cxnSpLocks/>
          </p:cNvCxnSpPr>
          <p:nvPr/>
        </p:nvCxnSpPr>
        <p:spPr>
          <a:xfrm>
            <a:off x="8731645" y="5104954"/>
            <a:ext cx="483091" cy="0"/>
          </a:xfrm>
          <a:prstGeom prst="straightConnector1">
            <a:avLst/>
          </a:prstGeom>
          <a:ln w="25400">
            <a:solidFill>
              <a:schemeClr val="tx2">
                <a:lumMod val="75000"/>
                <a:alpha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4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408475" y="3824283"/>
            <a:ext cx="5267588" cy="2102490"/>
          </a:xfrm>
          <a:prstGeom prst="roundRect">
            <a:avLst/>
          </a:prstGeom>
          <a:gradFill flip="none" rotWithShape="1">
            <a:gsLst>
              <a:gs pos="6000">
                <a:schemeClr val="bg1"/>
              </a:gs>
              <a:gs pos="52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2222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7870" y="465928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 &amp; R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26522" y="989148"/>
            <a:ext cx="17998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1613" y="1006929"/>
            <a:ext cx="181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17" y="4230306"/>
            <a:ext cx="1362381" cy="1362381"/>
          </a:xfrm>
          <a:prstGeom prst="rect">
            <a:avLst/>
          </a:prstGeom>
        </p:spPr>
      </p:pic>
      <p:sp>
        <p:nvSpPr>
          <p:cNvPr id="38" name="TextBox 41"/>
          <p:cNvSpPr txBox="1"/>
          <p:nvPr/>
        </p:nvSpPr>
        <p:spPr>
          <a:xfrm>
            <a:off x="7951338" y="4255846"/>
            <a:ext cx="307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현 </a:t>
            </a:r>
            <a:r>
              <a:rPr lang="ko-KR" altLang="en-US" sz="2400" b="1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</a:t>
            </a:r>
            <a:endParaRPr lang="en-US" altLang="ko-KR" sz="2400" b="1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0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8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Front-End &amp; Back-End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449319" y="1504173"/>
            <a:ext cx="5352935" cy="2088299"/>
          </a:xfrm>
          <a:prstGeom prst="roundRect">
            <a:avLst/>
          </a:prstGeom>
          <a:gradFill flip="none" rotWithShape="1">
            <a:gsLst>
              <a:gs pos="6000">
                <a:schemeClr val="bg1"/>
              </a:gs>
              <a:gs pos="52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2222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4" y="1792164"/>
            <a:ext cx="1561026" cy="1561026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5014992" y="1983572"/>
            <a:ext cx="35953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 준 교 </a:t>
            </a:r>
            <a:r>
              <a:rPr lang="en-US" altLang="ko-KR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PM )</a:t>
            </a:r>
          </a:p>
          <a:p>
            <a:pPr algn="ctr"/>
            <a:endParaRPr lang="en-US" altLang="ko-KR" sz="8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데이터베이스 구축 및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Front-End &amp; Back-End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4485" y="3824282"/>
            <a:ext cx="5396788" cy="2088299"/>
          </a:xfrm>
          <a:prstGeom prst="roundRect">
            <a:avLst/>
          </a:prstGeom>
          <a:gradFill flip="none" rotWithShape="1">
            <a:gsLst>
              <a:gs pos="6000">
                <a:schemeClr val="bg1"/>
              </a:gs>
              <a:gs pos="52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22225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6" y="4239931"/>
            <a:ext cx="1265949" cy="12659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300522" y="4255846"/>
            <a:ext cx="30705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 기 훈</a:t>
            </a:r>
            <a:endParaRPr lang="en-US" altLang="ko-KR" sz="24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8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text matching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 유사도 측정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알고리즘 설계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및 평가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5F4514-0FB0-48AD-BA4E-F1DF65571E8B}"/>
              </a:ext>
            </a:extLst>
          </p:cNvPr>
          <p:cNvCxnSpPr/>
          <p:nvPr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오른쪽 화살표 17"/>
          <p:cNvSpPr/>
          <p:nvPr/>
        </p:nvSpPr>
        <p:spPr>
          <a:xfrm rot="10800000">
            <a:off x="2611184" y="1919970"/>
            <a:ext cx="1080000" cy="145394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7785" y="465928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방식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26522" y="989148"/>
            <a:ext cx="17998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1613" y="1006929"/>
            <a:ext cx="181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9" y="1483541"/>
            <a:ext cx="1722116" cy="1555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32" y="3784430"/>
            <a:ext cx="5250922" cy="2683747"/>
          </a:xfrm>
          <a:prstGeom prst="rect">
            <a:avLst/>
          </a:prstGeom>
        </p:spPr>
      </p:pic>
      <p:sp>
        <p:nvSpPr>
          <p:cNvPr id="25" name="TextBox 41"/>
          <p:cNvSpPr txBox="1"/>
          <p:nvPr/>
        </p:nvSpPr>
        <p:spPr>
          <a:xfrm>
            <a:off x="2439620" y="1006928"/>
            <a:ext cx="3595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Contribution</a:t>
            </a:r>
          </a:p>
          <a:p>
            <a:pPr algn="ctr"/>
            <a:r>
              <a:rPr lang="en-US" altLang="ko-KR" sz="1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Commit </a:t>
            </a:r>
            <a:r>
              <a:rPr lang="en-US" altLang="ko-KR" sz="15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Push </a:t>
            </a:r>
            <a:r>
              <a:rPr lang="en-US" altLang="ko-KR" sz="1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Pull &amp; Merge )</a:t>
            </a:r>
            <a:endParaRPr lang="en-US" altLang="ko-KR" sz="15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1905498" y="3158986"/>
            <a:ext cx="144000" cy="567156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41"/>
          <p:cNvSpPr txBox="1"/>
          <p:nvPr/>
        </p:nvSpPr>
        <p:spPr>
          <a:xfrm>
            <a:off x="2158834" y="3280981"/>
            <a:ext cx="21642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Source &amp; Version Control</a:t>
            </a:r>
            <a:endParaRPr lang="en-US" altLang="ko-KR" sz="15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CA3897-0672-4919-84DC-B3852D440C95}"/>
              </a:ext>
            </a:extLst>
          </p:cNvPr>
          <p:cNvCxnSpPr/>
          <p:nvPr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64" y="4667952"/>
            <a:ext cx="2857500" cy="1800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997" y="704107"/>
            <a:ext cx="5753100" cy="4010025"/>
          </a:xfrm>
          <a:prstGeom prst="rect">
            <a:avLst/>
          </a:prstGeom>
        </p:spPr>
      </p:pic>
      <p:pic>
        <p:nvPicPr>
          <p:cNvPr id="2050" name="Picture 2" descr="File:PyCharm Logo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047" y="1625978"/>
            <a:ext cx="873321" cy="8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른쪽 화살표 19"/>
          <p:cNvSpPr/>
          <p:nvPr/>
        </p:nvSpPr>
        <p:spPr>
          <a:xfrm>
            <a:off x="2654543" y="2100254"/>
            <a:ext cx="1080000" cy="145394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864815" y="1990180"/>
            <a:ext cx="1080000" cy="145394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41"/>
          <p:cNvSpPr txBox="1"/>
          <p:nvPr/>
        </p:nvSpPr>
        <p:spPr>
          <a:xfrm>
            <a:off x="3554817" y="2547536"/>
            <a:ext cx="1501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PyCharm ( IDE )  </a:t>
            </a:r>
            <a:endParaRPr lang="en-US" altLang="ko-KR" sz="15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13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80" y="4511351"/>
            <a:ext cx="10497720" cy="609600"/>
          </a:xfrm>
          <a:prstGeom prst="rect">
            <a:avLst/>
          </a:prstGeom>
        </p:spPr>
      </p:pic>
      <p:graphicFrame>
        <p:nvGraphicFramePr>
          <p:cNvPr id="43" name="표 42"/>
          <p:cNvGraphicFramePr>
            <a:graphicFrameLocks noGrp="1"/>
          </p:cNvGraphicFramePr>
          <p:nvPr>
            <p:extLst/>
          </p:nvPr>
        </p:nvGraphicFramePr>
        <p:xfrm>
          <a:off x="4935894" y="4541661"/>
          <a:ext cx="3731856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05" y="5155164"/>
            <a:ext cx="10463570" cy="60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1" y="3189514"/>
            <a:ext cx="10544240" cy="609600"/>
          </a:xfrm>
          <a:prstGeom prst="rect">
            <a:avLst/>
          </a:prstGeom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2654713" y="3219825"/>
          <a:ext cx="2290511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57735" y="1239196"/>
          <a:ext cx="10528280" cy="1857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020">
                  <a:extLst>
                    <a:ext uri="{9D8B030D-6E8A-4147-A177-3AD203B41FA5}">
                      <a16:colId xmlns:a16="http://schemas.microsoft.com/office/drawing/2014/main" val="4121062346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1694576991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2425495568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1770146050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362768174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902008874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3648664556"/>
                    </a:ext>
                  </a:extLst>
                </a:gridCol>
                <a:gridCol w="752020">
                  <a:extLst>
                    <a:ext uri="{9D8B030D-6E8A-4147-A177-3AD203B41FA5}">
                      <a16:colId xmlns:a16="http://schemas.microsoft.com/office/drawing/2014/main" val="1193568220"/>
                    </a:ext>
                  </a:extLst>
                </a:gridCol>
              </a:tblGrid>
              <a:tr h="528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8 / 28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9 / 4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9 / 11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9 /</a:t>
                      </a:r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 18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 / 25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10 / 2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 / 9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 / 16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10 /</a:t>
                      </a:r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 23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10 / 30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 / 6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 / 13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en-US" altLang="ko-KR" sz="1300" baseline="0" dirty="0">
                          <a:solidFill>
                            <a:schemeClr val="bg1"/>
                          </a:solidFill>
                        </a:rPr>
                        <a:t> / 20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11 / 27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988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5395872" y="1296912"/>
            <a:ext cx="1250621" cy="360000"/>
          </a:xfrm>
          <a:prstGeom prst="roundRect">
            <a:avLst/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Schedule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776148" y="2563573"/>
          <a:ext cx="1873746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87641" y="2653569"/>
            <a:ext cx="1603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및 기술 조사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43431" y="3314647"/>
            <a:ext cx="2225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구축 및 연동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346" y="3982569"/>
            <a:ext cx="562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Django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 &amp; Back-End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29884" y="4631681"/>
            <a:ext cx="3611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matching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유사도 측정 알고리즘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8667750" y="5191565"/>
          <a:ext cx="165190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8641671" y="5291435"/>
            <a:ext cx="17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 테스트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디버깅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80" y="3855096"/>
            <a:ext cx="10528820" cy="609600"/>
          </a:xfrm>
          <a:prstGeom prst="rect">
            <a:avLst/>
          </a:prstGeom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2657819" y="3885407"/>
          <a:ext cx="5990881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0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973885" y="3982569"/>
            <a:ext cx="335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Django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 &amp; Back-End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8" y="5802089"/>
            <a:ext cx="10454497" cy="609600"/>
          </a:xfrm>
          <a:prstGeom prst="rect">
            <a:avLst/>
          </a:prstGeom>
        </p:spPr>
      </p:pic>
      <p:graphicFrame>
        <p:nvGraphicFramePr>
          <p:cNvPr id="46" name="표 45"/>
          <p:cNvGraphicFramePr>
            <a:graphicFrameLocks noGrp="1"/>
          </p:cNvGraphicFramePr>
          <p:nvPr>
            <p:extLst/>
          </p:nvPr>
        </p:nvGraphicFramePr>
        <p:xfrm>
          <a:off x="10327589" y="5835315"/>
          <a:ext cx="978586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B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0387471" y="5928835"/>
            <a:ext cx="948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준비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F8AD763-DF74-40EE-8422-DEAF3B0CCA81}"/>
              </a:ext>
            </a:extLst>
          </p:cNvPr>
          <p:cNvCxnSpPr/>
          <p:nvPr/>
        </p:nvCxnSpPr>
        <p:spPr>
          <a:xfrm>
            <a:off x="10937571" y="144941"/>
            <a:ext cx="200654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0859" y="465928"/>
            <a:ext cx="266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 </a:t>
            </a:r>
            <a:r>
              <a:rPr lang="en-US" altLang="ko-KR" sz="28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WBS</a:t>
            </a:r>
            <a:endParaRPr lang="ko-KR" altLang="en-US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026522" y="989148"/>
            <a:ext cx="26218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11613" y="1006929"/>
            <a:ext cx="181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95461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852</Words>
  <Application>Microsoft Office PowerPoint</Application>
  <PresentationFormat>와이드스크린</PresentationFormat>
  <Paragraphs>231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KoPub돋움체 Light</vt:lpstr>
      <vt:lpstr>나눔스퀘어</vt:lpstr>
      <vt:lpstr>나눔스퀘어 Bold</vt:lpstr>
      <vt:lpstr>나눔스퀘어 ExtraBold</vt:lpstr>
      <vt:lpstr>나눔스퀘어라운드 Regular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Junkyo Seo</cp:lastModifiedBy>
  <cp:revision>277</cp:revision>
  <dcterms:created xsi:type="dcterms:W3CDTF">2017-05-29T09:12:16Z</dcterms:created>
  <dcterms:modified xsi:type="dcterms:W3CDTF">2020-11-28T14:56:42Z</dcterms:modified>
  <cp:contentStatus/>
</cp:coreProperties>
</file>